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8" r:id="rId1"/>
  </p:sldMasterIdLst>
  <p:sldIdLst>
    <p:sldId id="256" r:id="rId2"/>
    <p:sldId id="264" r:id="rId3"/>
    <p:sldId id="265" r:id="rId4"/>
    <p:sldId id="266" r:id="rId5"/>
    <p:sldId id="267" r:id="rId6"/>
    <p:sldId id="272" r:id="rId7"/>
    <p:sldId id="273" r:id="rId8"/>
    <p:sldId id="268" r:id="rId9"/>
    <p:sldId id="269" r:id="rId10"/>
    <p:sldId id="270" r:id="rId11"/>
    <p:sldId id="271"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85" autoAdjust="0"/>
    <p:restoredTop sz="94660"/>
  </p:normalViewPr>
  <p:slideViewPr>
    <p:cSldViewPr>
      <p:cViewPr varScale="1">
        <p:scale>
          <a:sx n="109" d="100"/>
          <a:sy n="109" d="100"/>
        </p:scale>
        <p:origin x="1566" y="1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20.06.2016</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725C68B6-61C2-468F-89AB-4B9F7531AA68}"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20.06.2016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20.06.2016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20.06.2016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20.06.2016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20.06.2016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20.06.2016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20.06.2016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20.06.2016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20.06.2016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20.06.2016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B106E36-FD25-4E2D-B0AA-010F637433A0}" type="datetimeFigureOut">
              <a:rPr lang="ru-RU" smtClean="0"/>
              <a:pPr/>
              <a:t>20.06.2016</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gif"/><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freeppt.ru/Prew/AstronomiaPrintPrew.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5" name="TextBox 4"/>
          <p:cNvSpPr txBox="1"/>
          <p:nvPr/>
        </p:nvSpPr>
        <p:spPr>
          <a:xfrm>
            <a:off x="0" y="-27384"/>
            <a:ext cx="9144000" cy="1569660"/>
          </a:xfrm>
          <a:prstGeom prst="rect">
            <a:avLst/>
          </a:prstGeom>
          <a:noFill/>
        </p:spPr>
        <p:txBody>
          <a:bodyPr wrap="square" rtlCol="0">
            <a:spAutoFit/>
          </a:bodyPr>
          <a:lstStyle/>
          <a:p>
            <a:pPr algn="ctr"/>
            <a:r>
              <a:rPr lang="ru-RU"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Вифлеемская </a:t>
            </a:r>
          </a:p>
          <a:p>
            <a:pPr algn="ctr"/>
            <a:r>
              <a:rPr lang="ru-RU"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икона  Божьей Матери</a:t>
            </a:r>
            <a:endParaRPr lang="ru-RU" sz="48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pic>
        <p:nvPicPr>
          <p:cNvPr id="10242" name="Picture 2" descr="http://www.tsurganov.info/media/bogorodica/vifleemskaja-ikona-bozhej-materi_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43808" y="1556792"/>
            <a:ext cx="3528392" cy="4124298"/>
          </a:xfrm>
          <a:prstGeom prst="rect">
            <a:avLst/>
          </a:prstGeom>
          <a:noFill/>
        </p:spPr>
      </p:pic>
      <p:pic>
        <p:nvPicPr>
          <p:cNvPr id="11268" name="Picture 4" descr="http://img1.liveinternet.ru/images/attach/c/8/99/533/99533753_love_38.gif"/>
          <p:cNvPicPr>
            <a:picLocks noChangeAspect="1" noChangeArrowheads="1"/>
          </p:cNvPicPr>
          <p:nvPr/>
        </p:nvPicPr>
        <p:blipFill>
          <a:blip r:embed="rId4" cstate="print"/>
          <a:srcRect/>
          <a:stretch>
            <a:fillRect/>
          </a:stretch>
        </p:blipFill>
        <p:spPr bwMode="auto">
          <a:xfrm flipH="1">
            <a:off x="179512" y="1916832"/>
            <a:ext cx="2484784" cy="3305175"/>
          </a:xfrm>
          <a:prstGeom prst="rect">
            <a:avLst/>
          </a:prstGeom>
          <a:noFill/>
        </p:spPr>
      </p:pic>
      <p:pic>
        <p:nvPicPr>
          <p:cNvPr id="11272" name="Picture 8" descr="http://www.playcast.ru/uploads/2013/12/22/6922093.gif"/>
          <p:cNvPicPr>
            <a:picLocks noChangeAspect="1" noChangeArrowheads="1" noCrop="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6516216" y="2708920"/>
            <a:ext cx="2224702" cy="2214577"/>
          </a:xfrm>
          <a:prstGeom prst="rect">
            <a:avLst/>
          </a:prstGeom>
          <a:noFill/>
        </p:spPr>
      </p:pic>
      <p:sp>
        <p:nvSpPr>
          <p:cNvPr id="8" name="Горизонтальный свиток 7"/>
          <p:cNvSpPr/>
          <p:nvPr/>
        </p:nvSpPr>
        <p:spPr>
          <a:xfrm>
            <a:off x="539552" y="5733256"/>
            <a:ext cx="8064896" cy="1052736"/>
          </a:xfrm>
          <a:prstGeom prst="horizontalScroll">
            <a:avLst/>
          </a:prstGeom>
          <a:solidFill>
            <a:srgbClr val="0070C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b="1" dirty="0" smtClean="0">
                <a:solidFill>
                  <a:schemeClr val="tx2">
                    <a:lumMod val="50000"/>
                  </a:schemeClr>
                </a:solidFill>
              </a:rPr>
              <a:t>Автор:  Казаков Олег,  ученик 4А класса  МОУ «СОШ №2»  ст. Григорополисской</a:t>
            </a:r>
          </a:p>
          <a:p>
            <a:pPr algn="ctr"/>
            <a:r>
              <a:rPr lang="ru-RU" sz="1500" b="1" dirty="0" smtClean="0">
                <a:solidFill>
                  <a:schemeClr val="tx2">
                    <a:lumMod val="50000"/>
                  </a:schemeClr>
                </a:solidFill>
              </a:rPr>
              <a:t>Учитель: Багринцева Т.Г.</a:t>
            </a:r>
            <a:endParaRPr lang="ru-RU" sz="1500" b="1" dirty="0">
              <a:solidFill>
                <a:schemeClr val="tx2">
                  <a:lumMod val="50000"/>
                </a:schemeClr>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blinds(horizontal)">
                                      <p:cBhvr>
                                        <p:cTn id="7" dur="500"/>
                                        <p:tgtEl>
                                          <p:spTgt spid="11268"/>
                                        </p:tgtEl>
                                      </p:cBhvr>
                                    </p:animEffect>
                                  </p:childTnLst>
                                </p:cTn>
                              </p:par>
                            </p:childTnLst>
                          </p:cTn>
                        </p:par>
                        <p:par>
                          <p:cTn id="8" fill="hold">
                            <p:stCondLst>
                              <p:cond delay="500"/>
                            </p:stCondLst>
                            <p:childTnLst>
                              <p:par>
                                <p:cTn id="9" presetID="7" presetClass="entr" presetSubtype="4" fill="hold" nodeType="afterEffect">
                                  <p:stCondLst>
                                    <p:cond delay="0"/>
                                  </p:stCondLst>
                                  <p:childTnLst>
                                    <p:set>
                                      <p:cBhvr>
                                        <p:cTn id="10" dur="1" fill="hold">
                                          <p:stCondLst>
                                            <p:cond delay="0"/>
                                          </p:stCondLst>
                                        </p:cTn>
                                        <p:tgtEl>
                                          <p:spTgt spid="11272"/>
                                        </p:tgtEl>
                                        <p:attrNameLst>
                                          <p:attrName>style.visibility</p:attrName>
                                        </p:attrNameLst>
                                      </p:cBhvr>
                                      <p:to>
                                        <p:strVal val="visible"/>
                                      </p:to>
                                    </p:set>
                                    <p:anim calcmode="lin" valueType="num">
                                      <p:cBhvr additive="base">
                                        <p:cTn id="11" dur="2000" fill="hold"/>
                                        <p:tgtEl>
                                          <p:spTgt spid="11272"/>
                                        </p:tgtEl>
                                        <p:attrNameLst>
                                          <p:attrName>ppt_x</p:attrName>
                                        </p:attrNameLst>
                                      </p:cBhvr>
                                      <p:tavLst>
                                        <p:tav tm="0">
                                          <p:val>
                                            <p:strVal val="#ppt_x"/>
                                          </p:val>
                                        </p:tav>
                                        <p:tav tm="100000">
                                          <p:val>
                                            <p:strVal val="#ppt_x"/>
                                          </p:val>
                                        </p:tav>
                                      </p:tavLst>
                                    </p:anim>
                                    <p:anim calcmode="lin" valueType="num">
                                      <p:cBhvr additive="base">
                                        <p:cTn id="12" dur="2000" fill="hold"/>
                                        <p:tgtEl>
                                          <p:spTgt spid="11272"/>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ID="53" presetClass="entr" presetSubtype="0" fill="hold" nodeType="afterEffect">
                                  <p:stCondLst>
                                    <p:cond delay="0"/>
                                  </p:stCondLst>
                                  <p:childTnLst>
                                    <p:set>
                                      <p:cBhvr>
                                        <p:cTn id="15" dur="1" fill="hold">
                                          <p:stCondLst>
                                            <p:cond delay="0"/>
                                          </p:stCondLst>
                                        </p:cTn>
                                        <p:tgtEl>
                                          <p:spTgt spid="10242"/>
                                        </p:tgtEl>
                                        <p:attrNameLst>
                                          <p:attrName>style.visibility</p:attrName>
                                        </p:attrNameLst>
                                      </p:cBhvr>
                                      <p:to>
                                        <p:strVal val="visible"/>
                                      </p:to>
                                    </p:set>
                                    <p:anim calcmode="lin" valueType="num">
                                      <p:cBhvr>
                                        <p:cTn id="16" dur="2000" fill="hold"/>
                                        <p:tgtEl>
                                          <p:spTgt spid="10242"/>
                                        </p:tgtEl>
                                        <p:attrNameLst>
                                          <p:attrName>ppt_w</p:attrName>
                                        </p:attrNameLst>
                                      </p:cBhvr>
                                      <p:tavLst>
                                        <p:tav tm="0">
                                          <p:val>
                                            <p:fltVal val="0"/>
                                          </p:val>
                                        </p:tav>
                                        <p:tav tm="100000">
                                          <p:val>
                                            <p:strVal val="#ppt_w"/>
                                          </p:val>
                                        </p:tav>
                                      </p:tavLst>
                                    </p:anim>
                                    <p:anim calcmode="lin" valueType="num">
                                      <p:cBhvr>
                                        <p:cTn id="17" dur="2000" fill="hold"/>
                                        <p:tgtEl>
                                          <p:spTgt spid="10242"/>
                                        </p:tgtEl>
                                        <p:attrNameLst>
                                          <p:attrName>ppt_h</p:attrName>
                                        </p:attrNameLst>
                                      </p:cBhvr>
                                      <p:tavLst>
                                        <p:tav tm="0">
                                          <p:val>
                                            <p:fltVal val="0"/>
                                          </p:val>
                                        </p:tav>
                                        <p:tav tm="100000">
                                          <p:val>
                                            <p:strVal val="#ppt_h"/>
                                          </p:val>
                                        </p:tav>
                                      </p:tavLst>
                                    </p:anim>
                                    <p:animEffect transition="in" filter="fade">
                                      <p:cBhvr>
                                        <p:cTn id="18" dur="2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ttp://toursua.com/userfiles/image/polomnichestvo/1.jpg"/>
          <p:cNvPicPr>
            <a:picLocks noChangeAspect="1" noChangeArrowheads="1"/>
          </p:cNvPicPr>
          <p:nvPr/>
        </p:nvPicPr>
        <p:blipFill>
          <a:blip r:embed="rId2" cstate="print">
            <a:lum bright="25000" contrast="3000"/>
          </a:blip>
          <a:srcRect/>
          <a:stretch>
            <a:fillRect/>
          </a:stretch>
        </p:blipFill>
        <p:spPr bwMode="auto">
          <a:xfrm>
            <a:off x="-1" y="0"/>
            <a:ext cx="9144001" cy="6858000"/>
          </a:xfrm>
          <a:prstGeom prst="rect">
            <a:avLst/>
          </a:prstGeom>
          <a:noFill/>
        </p:spPr>
      </p:pic>
      <p:sp>
        <p:nvSpPr>
          <p:cNvPr id="2" name="Заголовок 1"/>
          <p:cNvSpPr>
            <a:spLocks noGrp="1"/>
          </p:cNvSpPr>
          <p:nvPr>
            <p:ph type="title"/>
          </p:nvPr>
        </p:nvSpPr>
        <p:spPr>
          <a:xfrm>
            <a:off x="683568" y="0"/>
            <a:ext cx="8229600" cy="766438"/>
          </a:xfrm>
        </p:spPr>
        <p:txBody>
          <a:bodyPr/>
          <a:lstStyle/>
          <a:p>
            <a:r>
              <a:rPr lang="ru-RU" dirty="0" smtClean="0">
                <a:solidFill>
                  <a:srgbClr val="FFC000"/>
                </a:solidFill>
              </a:rPr>
              <a:t>Местонахождение</a:t>
            </a:r>
            <a:endParaRPr lang="ru-RU" dirty="0">
              <a:solidFill>
                <a:srgbClr val="FFC000"/>
              </a:solidFill>
            </a:endParaRPr>
          </a:p>
        </p:txBody>
      </p:sp>
      <p:sp>
        <p:nvSpPr>
          <p:cNvPr id="3" name="Содержимое 2"/>
          <p:cNvSpPr>
            <a:spLocks noGrp="1"/>
          </p:cNvSpPr>
          <p:nvPr>
            <p:ph idx="1"/>
          </p:nvPr>
        </p:nvSpPr>
        <p:spPr>
          <a:xfrm>
            <a:off x="251520" y="2500306"/>
            <a:ext cx="8496944" cy="4357694"/>
          </a:xfrm>
        </p:spPr>
        <p:txBody>
          <a:bodyPr>
            <a:normAutofit/>
          </a:bodyPr>
          <a:lstStyle/>
          <a:p>
            <a:pPr marL="231775" indent="-231775" algn="just">
              <a:buNone/>
            </a:pPr>
            <a:r>
              <a:rPr lang="ru-RU" dirty="0" smtClean="0"/>
              <a:t>	</a:t>
            </a:r>
            <a:r>
              <a:rPr lang="ru-RU" dirty="0" smtClean="0">
                <a:solidFill>
                  <a:schemeClr val="tx2">
                    <a:lumMod val="75000"/>
                  </a:schemeClr>
                </a:solidFill>
              </a:rPr>
              <a:t>	</a:t>
            </a:r>
            <a:r>
              <a:rPr lang="ru-RU" b="1" dirty="0" smtClean="0">
                <a:solidFill>
                  <a:srgbClr val="FF0000"/>
                </a:solidFill>
              </a:rPr>
              <a:t>Вифлеемская икона Божьей Матери на данный момент находится в Вифлееме, в базилике Рождества Христова. Помолиться ей можно перед входом в ту пещеру, где когда-то появился на свет сам Иисус Христос. Образ помещен в деревянный киот и находится справа у стены. Каждый год паломники со всего мира стекаются в Вифлеем для того, чтобы поклониться чудотворному образу. </a:t>
            </a:r>
            <a:endParaRPr lang="ru-RU" b="1" dirty="0">
              <a:solidFill>
                <a:srgbClr val="FF0000"/>
              </a:solidFill>
            </a:endParaRPr>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 (500x624, 176Kb)"/>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15008" y="4143380"/>
            <a:ext cx="3428992" cy="2714620"/>
          </a:xfrm>
          <a:prstGeom prst="rect">
            <a:avLst/>
          </a:prstGeom>
          <a:noFill/>
        </p:spPr>
      </p:pic>
      <p:pic>
        <p:nvPicPr>
          <p:cNvPr id="1028" name="Picture 4" descr=" (605x699, 75Kb)"/>
          <p:cNvPicPr>
            <a:picLocks noChangeAspect="1" noChangeArrowheads="1"/>
          </p:cNvPicPr>
          <p:nvPr/>
        </p:nvPicPr>
        <p:blipFill>
          <a:blip r:embed="rId3" cstate="print"/>
          <a:srcRect/>
          <a:stretch>
            <a:fillRect/>
          </a:stretch>
        </p:blipFill>
        <p:spPr bwMode="auto">
          <a:xfrm>
            <a:off x="0" y="0"/>
            <a:ext cx="5762626" cy="6858000"/>
          </a:xfrm>
          <a:prstGeom prst="rect">
            <a:avLst/>
          </a:prstGeom>
          <a:noFill/>
        </p:spPr>
      </p:pic>
      <p:sp>
        <p:nvSpPr>
          <p:cNvPr id="3" name="Содержимое 2"/>
          <p:cNvSpPr>
            <a:spLocks noGrp="1"/>
          </p:cNvSpPr>
          <p:nvPr>
            <p:ph idx="1"/>
          </p:nvPr>
        </p:nvSpPr>
        <p:spPr>
          <a:xfrm>
            <a:off x="-285784" y="4571984"/>
            <a:ext cx="6000792" cy="2286016"/>
          </a:xfrm>
        </p:spPr>
        <p:txBody>
          <a:bodyPr>
            <a:normAutofit fontScale="92500" lnSpcReduction="10000"/>
          </a:bodyPr>
          <a:lstStyle/>
          <a:p>
            <a:pPr>
              <a:buNone/>
            </a:pPr>
            <a:r>
              <a:rPr lang="ru-RU" dirty="0" smtClean="0"/>
              <a:t>		</a:t>
            </a:r>
            <a:r>
              <a:rPr lang="ru-RU" dirty="0" smtClean="0">
                <a:solidFill>
                  <a:srgbClr val="FF0000"/>
                </a:solidFill>
              </a:rPr>
              <a:t>Икону нашей семье подарили мои бабушка и дедушка. Образ иконы был с моей мамой, когда на свет рождалась моя маленькая сестра. Сейчас икона находится в кроватке малышки, оберегая ее.</a:t>
            </a:r>
            <a:endParaRPr lang="ru-RU" dirty="0">
              <a:solidFill>
                <a:srgbClr val="FF0000"/>
              </a:solidFill>
            </a:endParaRPr>
          </a:p>
        </p:txBody>
      </p:sp>
      <p:pic>
        <p:nvPicPr>
          <p:cNvPr id="1030" name="Picture 6" descr=" (500x615, 232Kb)"/>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15009" y="0"/>
            <a:ext cx="3428991" cy="4143380"/>
          </a:xfrm>
          <a:prstGeom prst="rect">
            <a:avLst/>
          </a:prstGeom>
          <a:noFill/>
        </p:spPr>
      </p:pic>
      <p:sp>
        <p:nvSpPr>
          <p:cNvPr id="9" name="Прямоугольник 8"/>
          <p:cNvSpPr/>
          <p:nvPr/>
        </p:nvSpPr>
        <p:spPr>
          <a:xfrm>
            <a:off x="0" y="260648"/>
            <a:ext cx="9144000" cy="523220"/>
          </a:xfrm>
          <a:prstGeom prst="rect">
            <a:avLst/>
          </a:prstGeom>
        </p:spPr>
        <p:txBody>
          <a:bodyPr wrap="square">
            <a:spAutoFit/>
          </a:bodyPr>
          <a:lstStyle/>
          <a:p>
            <a:pPr algn="ctr"/>
            <a:r>
              <a:rPr lang="ru-RU" sz="2800" b="1" dirty="0" smtClean="0">
                <a:solidFill>
                  <a:srgbClr val="FF0000"/>
                </a:solidFill>
                <a:effectLst>
                  <a:outerShdw blurRad="38100" dist="38100" dir="2700000" algn="tl">
                    <a:srgbClr val="000000">
                      <a:alpha val="43137"/>
                    </a:srgbClr>
                  </a:outerShdw>
                </a:effectLst>
              </a:rPr>
              <a:t>Икона Божьей Матери Вифлеемская в моей семье</a:t>
            </a:r>
            <a:endParaRPr lang="ru-RU" sz="2800" b="1" dirty="0">
              <a:solidFill>
                <a:srgbClr val="FF0000"/>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freeppt.ru/Prew/AstronomiaPrintPrew.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1"/>
          </a:xfrm>
          <a:prstGeom prst="rect">
            <a:avLst/>
          </a:prstGeom>
          <a:noFill/>
        </p:spPr>
      </p:pic>
      <p:pic>
        <p:nvPicPr>
          <p:cNvPr id="9218" name="Picture 2" descr="http://ifaq.su/uploads/images/00/00/01/2012/07/13/5baf1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0034" y="285728"/>
            <a:ext cx="4929222" cy="3820148"/>
          </a:xfrm>
          <a:prstGeom prst="rect">
            <a:avLst/>
          </a:prstGeom>
          <a:noFill/>
        </p:spPr>
      </p:pic>
      <p:sp>
        <p:nvSpPr>
          <p:cNvPr id="3" name="Содержимое 2"/>
          <p:cNvSpPr>
            <a:spLocks noGrp="1"/>
          </p:cNvSpPr>
          <p:nvPr>
            <p:ph idx="1"/>
          </p:nvPr>
        </p:nvSpPr>
        <p:spPr>
          <a:xfrm>
            <a:off x="179512" y="4358834"/>
            <a:ext cx="8478684" cy="2310526"/>
          </a:xfrm>
        </p:spPr>
        <p:txBody>
          <a:bodyPr>
            <a:normAutofit fontScale="92500" lnSpcReduction="20000"/>
          </a:bodyPr>
          <a:lstStyle/>
          <a:p>
            <a:pPr marL="179388" indent="-42863" algn="just">
              <a:buNone/>
            </a:pPr>
            <a:r>
              <a:rPr lang="ru-RU" dirty="0" smtClean="0"/>
              <a:t>		</a:t>
            </a:r>
            <a:r>
              <a:rPr lang="ru-RU" sz="3000" dirty="0" smtClean="0">
                <a:solidFill>
                  <a:srgbClr val="FFFF00"/>
                </a:solidFill>
              </a:rPr>
              <a:t>Одной из самых почитаемых святынь христианства является икона Вифлеемской Божьей Матери. История ее небогата, однако достаточно запутана. Некоторые историки считают, что написана она была на Руси. По мнению других, ее создателем был евангелист Лука. </a:t>
            </a:r>
            <a:endParaRPr lang="ru-RU" sz="2400" dirty="0">
              <a:solidFill>
                <a:srgbClr val="FFFF00"/>
              </a:solidFill>
            </a:endParaRPr>
          </a:p>
        </p:txBody>
      </p:sp>
      <p:pic>
        <p:nvPicPr>
          <p:cNvPr id="9220" name="Picture 4" descr="http://lubovbezusl.ucoz.ru/_pu/13/4910288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68144" y="260648"/>
            <a:ext cx="2857520" cy="391321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blinds(horizontal)">
                                      <p:cBhvr>
                                        <p:cTn id="7" dur="1000"/>
                                        <p:tgtEl>
                                          <p:spTgt spid="9218"/>
                                        </p:tgtEl>
                                      </p:cBhvr>
                                    </p:animEffect>
                                  </p:childTnLst>
                                </p:cTn>
                              </p:par>
                              <p:par>
                                <p:cTn id="8" presetID="3" presetClass="entr" presetSubtype="10" fill="hold" nodeType="withEffect">
                                  <p:stCondLst>
                                    <p:cond delay="0"/>
                                  </p:stCondLst>
                                  <p:childTnLst>
                                    <p:set>
                                      <p:cBhvr>
                                        <p:cTn id="9" dur="1" fill="hold">
                                          <p:stCondLst>
                                            <p:cond delay="0"/>
                                          </p:stCondLst>
                                        </p:cTn>
                                        <p:tgtEl>
                                          <p:spTgt spid="9220"/>
                                        </p:tgtEl>
                                        <p:attrNameLst>
                                          <p:attrName>style.visibility</p:attrName>
                                        </p:attrNameLst>
                                      </p:cBhvr>
                                      <p:to>
                                        <p:strVal val="visible"/>
                                      </p:to>
                                    </p:set>
                                    <p:animEffect transition="in" filter="blinds(horizontal)">
                                      <p:cBhvr>
                                        <p:cTn id="10" dur="10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freeppt.ru/Prew/AstronomiaPrintPrew.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0"/>
            <a:ext cx="9144000" cy="6858000"/>
          </a:xfrm>
          <a:prstGeom prst="rect">
            <a:avLst/>
          </a:prstGeom>
          <a:noFill/>
        </p:spPr>
      </p:pic>
      <p:sp>
        <p:nvSpPr>
          <p:cNvPr id="2" name="Заголовок 1"/>
          <p:cNvSpPr>
            <a:spLocks noGrp="1"/>
          </p:cNvSpPr>
          <p:nvPr>
            <p:ph type="title"/>
          </p:nvPr>
        </p:nvSpPr>
        <p:spPr>
          <a:xfrm>
            <a:off x="0" y="-285776"/>
            <a:ext cx="8229600" cy="1143000"/>
          </a:xfrm>
        </p:spPr>
        <p:txBody>
          <a:bodyPr/>
          <a:lstStyle/>
          <a:p>
            <a:r>
              <a:rPr lang="ru-RU" dirty="0" smtClean="0">
                <a:solidFill>
                  <a:srgbClr val="FFC000"/>
                </a:solidFill>
              </a:rPr>
              <a:t>Улыбка Богородицы</a:t>
            </a:r>
            <a:endParaRPr lang="ru-RU" dirty="0">
              <a:solidFill>
                <a:srgbClr val="FFC000"/>
              </a:solidFill>
            </a:endParaRPr>
          </a:p>
        </p:txBody>
      </p:sp>
      <p:sp>
        <p:nvSpPr>
          <p:cNvPr id="3" name="Содержимое 2"/>
          <p:cNvSpPr>
            <a:spLocks noGrp="1"/>
          </p:cNvSpPr>
          <p:nvPr>
            <p:ph idx="1"/>
          </p:nvPr>
        </p:nvSpPr>
        <p:spPr>
          <a:xfrm>
            <a:off x="0" y="4814886"/>
            <a:ext cx="8729634" cy="2043114"/>
          </a:xfrm>
        </p:spPr>
        <p:txBody>
          <a:bodyPr>
            <a:normAutofit/>
          </a:bodyPr>
          <a:lstStyle/>
          <a:p>
            <a:pPr algn="just">
              <a:buNone/>
            </a:pPr>
            <a:r>
              <a:rPr lang="ru-RU" dirty="0" smtClean="0"/>
              <a:t>		</a:t>
            </a:r>
            <a:r>
              <a:rPr lang="ru-RU" dirty="0" smtClean="0">
                <a:solidFill>
                  <a:schemeClr val="tx2">
                    <a:lumMod val="50000"/>
                  </a:schemeClr>
                </a:solidFill>
              </a:rPr>
              <a:t>Эта икона считается единственным улыбающимся святым образом, хотя по иконографическим традициям, Богородица всегда  изображается скорбящей.</a:t>
            </a:r>
          </a:p>
        </p:txBody>
      </p:sp>
      <p:sp>
        <p:nvSpPr>
          <p:cNvPr id="8196" name="AutoShape 4" descr="http://mama.tomsk.ru/rukodelie/download/file.php?id=27437&amp;mode=vie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8198" name="AutoShape 6" descr="http://mama.tomsk.ru/rukodelie/download/file.php?id=27437&amp;mode=vie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8200" name="AutoShape 8" descr="http://mama.tomsk.ru/rukodelie/download/file.php?id=27437&amp;mode=vie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8202" name="Picture 10" descr="http://business-travel.at.ua/News/ikona_bozhej_materi.jpg"/>
          <p:cNvPicPr>
            <a:picLocks noChangeAspect="1" noChangeArrowheads="1"/>
          </p:cNvPicPr>
          <p:nvPr/>
        </p:nvPicPr>
        <p:blipFill>
          <a:blip r:embed="rId3" cstate="print"/>
          <a:srcRect/>
          <a:stretch>
            <a:fillRect/>
          </a:stretch>
        </p:blipFill>
        <p:spPr bwMode="auto">
          <a:xfrm>
            <a:off x="323528" y="836712"/>
            <a:ext cx="4224469" cy="3168352"/>
          </a:xfrm>
          <a:prstGeom prst="rect">
            <a:avLst/>
          </a:prstGeom>
          <a:noFill/>
        </p:spPr>
      </p:pic>
      <p:pic>
        <p:nvPicPr>
          <p:cNvPr id="8204" name="Picture 12" descr="http://s020.radikal.ru/i717/1311/31/fcd1a0f34416.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60032" y="188640"/>
            <a:ext cx="2000264" cy="2161575"/>
          </a:xfrm>
          <a:prstGeom prst="rect">
            <a:avLst/>
          </a:prstGeom>
          <a:noFill/>
        </p:spPr>
      </p:pic>
      <p:pic>
        <p:nvPicPr>
          <p:cNvPr id="8206" name="Picture 14" descr="http://3.bp.blogspot.com/-O30nwU3F9Qg/To1mIWOIUYI/AAAAAAAAOMY/aPay7F6sxHs/s640/____20101005_1598352583.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92080" y="2708920"/>
            <a:ext cx="1857356" cy="2078161"/>
          </a:xfrm>
          <a:prstGeom prst="rect">
            <a:avLst/>
          </a:prstGeom>
          <a:noFill/>
        </p:spPr>
      </p:pic>
      <p:pic>
        <p:nvPicPr>
          <p:cNvPr id="8208" name="Picture 16" descr="http://img0.liveinternet.ru/images/attach/b/2/24/195/24195597_1209892136_i5207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284747" y="1643050"/>
            <a:ext cx="1859253" cy="221457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8202"/>
                                        </p:tgtEl>
                                      </p:cBhvr>
                                      <p:by x="150000" y="150000"/>
                                    </p:animScale>
                                  </p:childTnLst>
                                </p:cTn>
                              </p:par>
                            </p:childTnLst>
                          </p:cTn>
                        </p:par>
                        <p:par>
                          <p:cTn id="7" fill="hold">
                            <p:stCondLst>
                              <p:cond delay="2000"/>
                            </p:stCondLst>
                            <p:childTnLst>
                              <p:par>
                                <p:cTn id="8" presetID="2" presetClass="entr" presetSubtype="4" fill="hold" nodeType="afterEffect">
                                  <p:stCondLst>
                                    <p:cond delay="0"/>
                                  </p:stCondLst>
                                  <p:childTnLst>
                                    <p:set>
                                      <p:cBhvr>
                                        <p:cTn id="9" dur="1" fill="hold">
                                          <p:stCondLst>
                                            <p:cond delay="0"/>
                                          </p:stCondLst>
                                        </p:cTn>
                                        <p:tgtEl>
                                          <p:spTgt spid="8204"/>
                                        </p:tgtEl>
                                        <p:attrNameLst>
                                          <p:attrName>style.visibility</p:attrName>
                                        </p:attrNameLst>
                                      </p:cBhvr>
                                      <p:to>
                                        <p:strVal val="visible"/>
                                      </p:to>
                                    </p:set>
                                    <p:anim calcmode="lin" valueType="num">
                                      <p:cBhvr additive="base">
                                        <p:cTn id="10" dur="500" fill="hold"/>
                                        <p:tgtEl>
                                          <p:spTgt spid="8204"/>
                                        </p:tgtEl>
                                        <p:attrNameLst>
                                          <p:attrName>ppt_x</p:attrName>
                                        </p:attrNameLst>
                                      </p:cBhvr>
                                      <p:tavLst>
                                        <p:tav tm="0">
                                          <p:val>
                                            <p:strVal val="#ppt_x"/>
                                          </p:val>
                                        </p:tav>
                                        <p:tav tm="100000">
                                          <p:val>
                                            <p:strVal val="#ppt_x"/>
                                          </p:val>
                                        </p:tav>
                                      </p:tavLst>
                                    </p:anim>
                                    <p:anim calcmode="lin" valueType="num">
                                      <p:cBhvr additive="base">
                                        <p:cTn id="11" dur="500" fill="hold"/>
                                        <p:tgtEl>
                                          <p:spTgt spid="8204"/>
                                        </p:tgtEl>
                                        <p:attrNameLst>
                                          <p:attrName>ppt_y</p:attrName>
                                        </p:attrNameLst>
                                      </p:cBhvr>
                                      <p:tavLst>
                                        <p:tav tm="0">
                                          <p:val>
                                            <p:strVal val="1+#ppt_h/2"/>
                                          </p:val>
                                        </p:tav>
                                        <p:tav tm="100000">
                                          <p:val>
                                            <p:strVal val="#ppt_y"/>
                                          </p:val>
                                        </p:tav>
                                      </p:tavLst>
                                    </p:anim>
                                  </p:childTnLst>
                                </p:cTn>
                              </p:par>
                            </p:childTnLst>
                          </p:cTn>
                        </p:par>
                        <p:par>
                          <p:cTn id="12" fill="hold">
                            <p:stCondLst>
                              <p:cond delay="2500"/>
                            </p:stCondLst>
                            <p:childTnLst>
                              <p:par>
                                <p:cTn id="13" presetID="2" presetClass="entr" presetSubtype="4" fill="hold" nodeType="afterEffect">
                                  <p:stCondLst>
                                    <p:cond delay="0"/>
                                  </p:stCondLst>
                                  <p:childTnLst>
                                    <p:set>
                                      <p:cBhvr>
                                        <p:cTn id="14" dur="1" fill="hold">
                                          <p:stCondLst>
                                            <p:cond delay="0"/>
                                          </p:stCondLst>
                                        </p:cTn>
                                        <p:tgtEl>
                                          <p:spTgt spid="8208"/>
                                        </p:tgtEl>
                                        <p:attrNameLst>
                                          <p:attrName>style.visibility</p:attrName>
                                        </p:attrNameLst>
                                      </p:cBhvr>
                                      <p:to>
                                        <p:strVal val="visible"/>
                                      </p:to>
                                    </p:set>
                                    <p:anim calcmode="lin" valueType="num">
                                      <p:cBhvr additive="base">
                                        <p:cTn id="15" dur="500" fill="hold"/>
                                        <p:tgtEl>
                                          <p:spTgt spid="8208"/>
                                        </p:tgtEl>
                                        <p:attrNameLst>
                                          <p:attrName>ppt_x</p:attrName>
                                        </p:attrNameLst>
                                      </p:cBhvr>
                                      <p:tavLst>
                                        <p:tav tm="0">
                                          <p:val>
                                            <p:strVal val="#ppt_x"/>
                                          </p:val>
                                        </p:tav>
                                        <p:tav tm="100000">
                                          <p:val>
                                            <p:strVal val="#ppt_x"/>
                                          </p:val>
                                        </p:tav>
                                      </p:tavLst>
                                    </p:anim>
                                    <p:anim calcmode="lin" valueType="num">
                                      <p:cBhvr additive="base">
                                        <p:cTn id="16" dur="500" fill="hold"/>
                                        <p:tgtEl>
                                          <p:spTgt spid="8208"/>
                                        </p:tgtEl>
                                        <p:attrNameLst>
                                          <p:attrName>ppt_y</p:attrName>
                                        </p:attrNameLst>
                                      </p:cBhvr>
                                      <p:tavLst>
                                        <p:tav tm="0">
                                          <p:val>
                                            <p:strVal val="1+#ppt_h/2"/>
                                          </p:val>
                                        </p:tav>
                                        <p:tav tm="100000">
                                          <p:val>
                                            <p:strVal val="#ppt_y"/>
                                          </p:val>
                                        </p:tav>
                                      </p:tavLst>
                                    </p:anim>
                                  </p:childTnLst>
                                </p:cTn>
                              </p:par>
                            </p:childTnLst>
                          </p:cTn>
                        </p:par>
                        <p:par>
                          <p:cTn id="17" fill="hold">
                            <p:stCondLst>
                              <p:cond delay="3000"/>
                            </p:stCondLst>
                            <p:childTnLst>
                              <p:par>
                                <p:cTn id="18" presetID="2" presetClass="entr" presetSubtype="4" fill="hold" nodeType="afterEffect">
                                  <p:stCondLst>
                                    <p:cond delay="0"/>
                                  </p:stCondLst>
                                  <p:childTnLst>
                                    <p:set>
                                      <p:cBhvr>
                                        <p:cTn id="19" dur="1" fill="hold">
                                          <p:stCondLst>
                                            <p:cond delay="0"/>
                                          </p:stCondLst>
                                        </p:cTn>
                                        <p:tgtEl>
                                          <p:spTgt spid="8206"/>
                                        </p:tgtEl>
                                        <p:attrNameLst>
                                          <p:attrName>style.visibility</p:attrName>
                                        </p:attrNameLst>
                                      </p:cBhvr>
                                      <p:to>
                                        <p:strVal val="visible"/>
                                      </p:to>
                                    </p:set>
                                    <p:anim calcmode="lin" valueType="num">
                                      <p:cBhvr additive="base">
                                        <p:cTn id="20" dur="500" fill="hold"/>
                                        <p:tgtEl>
                                          <p:spTgt spid="8206"/>
                                        </p:tgtEl>
                                        <p:attrNameLst>
                                          <p:attrName>ppt_x</p:attrName>
                                        </p:attrNameLst>
                                      </p:cBhvr>
                                      <p:tavLst>
                                        <p:tav tm="0">
                                          <p:val>
                                            <p:strVal val="#ppt_x"/>
                                          </p:val>
                                        </p:tav>
                                        <p:tav tm="100000">
                                          <p:val>
                                            <p:strVal val="#ppt_x"/>
                                          </p:val>
                                        </p:tav>
                                      </p:tavLst>
                                    </p:anim>
                                    <p:anim calcmode="lin" valueType="num">
                                      <p:cBhvr additive="base">
                                        <p:cTn id="21" dur="500" fill="hold"/>
                                        <p:tgtEl>
                                          <p:spTgt spid="82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freeppt.ru/Prew/AstronomiaPrintPrew.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28596" y="0"/>
            <a:ext cx="8229600" cy="836712"/>
          </a:xfrm>
        </p:spPr>
        <p:txBody>
          <a:bodyPr/>
          <a:lstStyle/>
          <a:p>
            <a:r>
              <a:rPr lang="ru-RU" dirty="0" smtClean="0">
                <a:solidFill>
                  <a:srgbClr val="FFC000"/>
                </a:solidFill>
              </a:rPr>
              <a:t>Особенности образа</a:t>
            </a:r>
            <a:endParaRPr lang="ru-RU" dirty="0">
              <a:solidFill>
                <a:srgbClr val="FFC000"/>
              </a:solidFill>
            </a:endParaRPr>
          </a:p>
        </p:txBody>
      </p:sp>
      <p:sp>
        <p:nvSpPr>
          <p:cNvPr id="3" name="Содержимое 2"/>
          <p:cNvSpPr>
            <a:spLocks noGrp="1"/>
          </p:cNvSpPr>
          <p:nvPr>
            <p:ph idx="1"/>
          </p:nvPr>
        </p:nvSpPr>
        <p:spPr>
          <a:xfrm>
            <a:off x="0" y="836712"/>
            <a:ext cx="5004048" cy="5806974"/>
          </a:xfrm>
        </p:spPr>
        <p:txBody>
          <a:bodyPr>
            <a:noAutofit/>
          </a:bodyPr>
          <a:lstStyle/>
          <a:p>
            <a:pPr marL="90488" indent="358775" algn="just">
              <a:buNone/>
            </a:pPr>
            <a:r>
              <a:rPr lang="ru-RU" sz="2400" dirty="0" smtClean="0">
                <a:solidFill>
                  <a:srgbClr val="FFFF00"/>
                </a:solidFill>
              </a:rPr>
              <a:t>На иконе  Вифлеемская Божья Матерь изображена Богородица с младенцем на руках – отроком Христом. Левая рука младенца держит символ Евангелия, правой рукой он благословляет Божью Матерь, а в её лице и всех людей, молящихся перед образом Пречистой Матери. Икона Божьей матери «Вифлеемская» является символом, указывающим путь к Христу, который сказал:</a:t>
            </a:r>
          </a:p>
          <a:p>
            <a:pPr algn="just">
              <a:buNone/>
            </a:pPr>
            <a:r>
              <a:rPr lang="ru-RU" dirty="0" smtClean="0">
                <a:solidFill>
                  <a:srgbClr val="FF0000"/>
                </a:solidFill>
              </a:rPr>
              <a:t>  «Я путь, и истина и жизнь».</a:t>
            </a:r>
          </a:p>
          <a:p>
            <a:pPr marL="179388" indent="-133350" algn="just">
              <a:buNone/>
            </a:pPr>
            <a:r>
              <a:rPr lang="ru-RU" sz="2400" dirty="0" smtClean="0">
                <a:solidFill>
                  <a:srgbClr val="FFFF00"/>
                </a:solidFill>
              </a:rPr>
              <a:t> 	Богородица помогает нам идти по этому пути.</a:t>
            </a:r>
          </a:p>
          <a:p>
            <a:endParaRPr lang="ru-RU" sz="2600" dirty="0">
              <a:solidFill>
                <a:srgbClr val="FFFF00"/>
              </a:solidFill>
            </a:endParaRPr>
          </a:p>
        </p:txBody>
      </p:sp>
      <p:pic>
        <p:nvPicPr>
          <p:cNvPr id="7170" name="Picture 2" descr="икона вифлеемской божьей матери ["/>
          <p:cNvPicPr>
            <a:picLocks noChangeAspect="1" noChangeArrowheads="1"/>
          </p:cNvPicPr>
          <p:nvPr/>
        </p:nvPicPr>
        <p:blipFill>
          <a:blip r:embed="rId3" cstate="print"/>
          <a:srcRect/>
          <a:stretch>
            <a:fillRect/>
          </a:stretch>
        </p:blipFill>
        <p:spPr bwMode="auto">
          <a:xfrm>
            <a:off x="5109898" y="1285860"/>
            <a:ext cx="3854590" cy="5015266"/>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717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freeppt.ru/Prew/AstronomiaPrintPrew.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
            <a:ext cx="9144000" cy="6858001"/>
          </a:xfrm>
          <a:prstGeom prst="rect">
            <a:avLst/>
          </a:prstGeom>
          <a:noFill/>
        </p:spPr>
      </p:pic>
      <p:sp>
        <p:nvSpPr>
          <p:cNvPr id="2" name="Заголовок 1"/>
          <p:cNvSpPr>
            <a:spLocks noGrp="1"/>
          </p:cNvSpPr>
          <p:nvPr>
            <p:ph type="title"/>
          </p:nvPr>
        </p:nvSpPr>
        <p:spPr>
          <a:xfrm>
            <a:off x="3275856" y="0"/>
            <a:ext cx="5544616" cy="980728"/>
          </a:xfrm>
        </p:spPr>
        <p:txBody>
          <a:bodyPr/>
          <a:lstStyle/>
          <a:p>
            <a:r>
              <a:rPr lang="ru-RU" dirty="0" smtClean="0">
                <a:solidFill>
                  <a:srgbClr val="FFC000"/>
                </a:solidFill>
              </a:rPr>
              <a:t>История иконы</a:t>
            </a:r>
            <a:endParaRPr lang="ru-RU" dirty="0">
              <a:solidFill>
                <a:srgbClr val="FFC000"/>
              </a:solidFill>
            </a:endParaRPr>
          </a:p>
        </p:txBody>
      </p:sp>
      <p:sp>
        <p:nvSpPr>
          <p:cNvPr id="3" name="Содержимое 2"/>
          <p:cNvSpPr>
            <a:spLocks noGrp="1"/>
          </p:cNvSpPr>
          <p:nvPr>
            <p:ph idx="1"/>
          </p:nvPr>
        </p:nvSpPr>
        <p:spPr>
          <a:xfrm>
            <a:off x="4286248" y="1052736"/>
            <a:ext cx="4606232" cy="5805264"/>
          </a:xfrm>
        </p:spPr>
        <p:txBody>
          <a:bodyPr>
            <a:normAutofit fontScale="77500" lnSpcReduction="20000"/>
          </a:bodyPr>
          <a:lstStyle/>
          <a:p>
            <a:pPr algn="ctr">
              <a:buNone/>
            </a:pPr>
            <a:r>
              <a:rPr lang="ru-RU" dirty="0" smtClean="0"/>
              <a:t>	</a:t>
            </a:r>
            <a:r>
              <a:rPr lang="ru-RU" sz="3100" dirty="0" smtClean="0">
                <a:solidFill>
                  <a:schemeClr val="tx2">
                    <a:lumMod val="50000"/>
                  </a:schemeClr>
                </a:solidFill>
              </a:rPr>
              <a:t>Многие считают, что написал Лука этот образ еще при жизни Богородицы, а поэтому он наиболее точно показывает, как именно выглядела Дева Мария. Сначала евангелист создал одну икону с изображением Богородицы, а потом еще две. Одну из них он решил показать самой Деве Марии. Образ понравился Богородице, и она благословила его, прибавив, что со всеми, кто будет молиться, глядя на него, «пребудет благодать». </a:t>
            </a:r>
          </a:p>
          <a:p>
            <a:pPr algn="ctr">
              <a:buNone/>
            </a:pPr>
            <a:r>
              <a:rPr lang="ru-RU" dirty="0" smtClean="0">
                <a:solidFill>
                  <a:schemeClr val="tx2">
                    <a:lumMod val="50000"/>
                  </a:schemeClr>
                </a:solidFill>
              </a:rPr>
              <a:t>	</a:t>
            </a:r>
            <a:endParaRPr lang="ru-RU" dirty="0">
              <a:solidFill>
                <a:schemeClr val="tx2">
                  <a:lumMod val="50000"/>
                </a:schemeClr>
              </a:solidFill>
            </a:endParaRPr>
          </a:p>
        </p:txBody>
      </p:sp>
      <p:pic>
        <p:nvPicPr>
          <p:cNvPr id="7172" name="Picture 4" descr="http://www.logoslovo.ru/media/pic_middle/11/3661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5536" y="260648"/>
            <a:ext cx="2629526" cy="3262454"/>
          </a:xfrm>
          <a:prstGeom prst="rect">
            <a:avLst/>
          </a:prstGeom>
          <a:noFill/>
        </p:spPr>
      </p:pic>
      <p:pic>
        <p:nvPicPr>
          <p:cNvPr id="7174" name="Picture 6" descr="http://images.icon-art.info/main/02300-02399/02309_hires.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79712" y="2708920"/>
            <a:ext cx="2857987" cy="395474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box(in)">
                                      <p:cBhvr>
                                        <p:cTn id="7" dur="2000"/>
                                        <p:tgtEl>
                                          <p:spTgt spid="7172"/>
                                        </p:tgtEl>
                                      </p:cBhvr>
                                    </p:animEffect>
                                  </p:childTnLst>
                                </p:cTn>
                              </p:par>
                            </p:childTnLst>
                          </p:cTn>
                        </p:par>
                        <p:par>
                          <p:cTn id="8" fill="hold">
                            <p:stCondLst>
                              <p:cond delay="2000"/>
                            </p:stCondLst>
                            <p:childTnLst>
                              <p:par>
                                <p:cTn id="9" presetID="4" presetClass="entr" presetSubtype="16" fill="hold" nodeType="afterEffect">
                                  <p:stCondLst>
                                    <p:cond delay="0"/>
                                  </p:stCondLst>
                                  <p:childTnLst>
                                    <p:set>
                                      <p:cBhvr>
                                        <p:cTn id="10" dur="1" fill="hold">
                                          <p:stCondLst>
                                            <p:cond delay="0"/>
                                          </p:stCondLst>
                                        </p:cTn>
                                        <p:tgtEl>
                                          <p:spTgt spid="7174"/>
                                        </p:tgtEl>
                                        <p:attrNameLst>
                                          <p:attrName>style.visibility</p:attrName>
                                        </p:attrNameLst>
                                      </p:cBhvr>
                                      <p:to>
                                        <p:strVal val="visible"/>
                                      </p:to>
                                    </p:set>
                                    <p:animEffect transition="in" filter="box(in)">
                                      <p:cBhvr>
                                        <p:cTn id="11" dur="20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freeppt.ru/Prew/AstronomiaPrintPrew.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
            <a:ext cx="9144000" cy="6858001"/>
          </a:xfrm>
          <a:prstGeom prst="rect">
            <a:avLst/>
          </a:prstGeom>
          <a:noFill/>
        </p:spPr>
      </p:pic>
      <p:sp>
        <p:nvSpPr>
          <p:cNvPr id="3" name="Содержимое 2"/>
          <p:cNvSpPr>
            <a:spLocks noGrp="1"/>
          </p:cNvSpPr>
          <p:nvPr>
            <p:ph idx="1"/>
          </p:nvPr>
        </p:nvSpPr>
        <p:spPr>
          <a:xfrm>
            <a:off x="0" y="285728"/>
            <a:ext cx="4714876" cy="6572272"/>
          </a:xfrm>
        </p:spPr>
        <p:txBody>
          <a:bodyPr>
            <a:normAutofit fontScale="77500" lnSpcReduction="20000"/>
          </a:bodyPr>
          <a:lstStyle/>
          <a:p>
            <a:pPr marL="90488" indent="88900" algn="just">
              <a:buNone/>
            </a:pPr>
            <a:r>
              <a:rPr lang="ru-RU" dirty="0" smtClean="0"/>
              <a:t>		</a:t>
            </a:r>
            <a:r>
              <a:rPr lang="ru-RU" dirty="0" smtClean="0">
                <a:solidFill>
                  <a:srgbClr val="FFFF00"/>
                </a:solidFill>
              </a:rPr>
              <a:t>В 463 г. скифы попытались захватить столицу Византии - Константинополь. Для того чтобы заручиться поддержкой Господа, в этот город женой императора Феодосия, Евдокией, была привезена икона Вифлеемской Божьей Матери. Благодаря ее заступничеству Константинополь устоял, и скифы отступили. Это было первое чудо образа. После этого его поместили в </a:t>
            </a:r>
            <a:r>
              <a:rPr lang="ru-RU" dirty="0" err="1" smtClean="0">
                <a:solidFill>
                  <a:srgbClr val="FFFF00"/>
                </a:solidFill>
              </a:rPr>
              <a:t>Влахернскую</a:t>
            </a:r>
            <a:r>
              <a:rPr lang="ru-RU" dirty="0" smtClean="0">
                <a:solidFill>
                  <a:srgbClr val="FFFF00"/>
                </a:solidFill>
              </a:rPr>
              <a:t> церковь. Здесь икона пробыла очень долго – около 300 лет. Существует также версия о том, что передан образ был не в </a:t>
            </a:r>
            <a:r>
              <a:rPr lang="ru-RU" dirty="0" err="1" smtClean="0">
                <a:solidFill>
                  <a:srgbClr val="FFFF00"/>
                </a:solidFill>
              </a:rPr>
              <a:t>Валхернский</a:t>
            </a:r>
            <a:r>
              <a:rPr lang="ru-RU" dirty="0" smtClean="0">
                <a:solidFill>
                  <a:srgbClr val="FFFF00"/>
                </a:solidFill>
              </a:rPr>
              <a:t> храм, а в одну из церквей монастыря </a:t>
            </a:r>
            <a:r>
              <a:rPr lang="ru-RU" dirty="0" err="1" smtClean="0">
                <a:solidFill>
                  <a:srgbClr val="FFFF00"/>
                </a:solidFill>
              </a:rPr>
              <a:t>Одигон</a:t>
            </a:r>
            <a:r>
              <a:rPr lang="ru-RU" dirty="0" smtClean="0">
                <a:solidFill>
                  <a:srgbClr val="FFFF00"/>
                </a:solidFill>
              </a:rPr>
              <a:t>, откуда и пошло его название. В 988 г. образ был перевезен в </a:t>
            </a:r>
            <a:r>
              <a:rPr lang="ru-RU" dirty="0" err="1" smtClean="0">
                <a:solidFill>
                  <a:srgbClr val="FFFF00"/>
                </a:solidFill>
              </a:rPr>
              <a:t>Корсунь</a:t>
            </a:r>
            <a:r>
              <a:rPr lang="ru-RU" dirty="0" smtClean="0">
                <a:solidFill>
                  <a:srgbClr val="FFFF00"/>
                </a:solidFill>
              </a:rPr>
              <a:t> </a:t>
            </a:r>
            <a:r>
              <a:rPr lang="ru-RU" dirty="0" err="1" smtClean="0">
                <a:solidFill>
                  <a:srgbClr val="FFFF00"/>
                </a:solidFill>
              </a:rPr>
              <a:t>в</a:t>
            </a:r>
            <a:r>
              <a:rPr lang="ru-RU" dirty="0" smtClean="0">
                <a:solidFill>
                  <a:srgbClr val="FFFF00"/>
                </a:solidFill>
              </a:rPr>
              <a:t> дар князю Владимиру, который передал его в новгородский Софийский собор. В этом храме она находилась около 400 лет.</a:t>
            </a:r>
            <a:endParaRPr lang="ru-RU" dirty="0">
              <a:solidFill>
                <a:srgbClr val="FFFF00"/>
              </a:solidFill>
            </a:endParaRPr>
          </a:p>
        </p:txBody>
      </p:sp>
      <p:pic>
        <p:nvPicPr>
          <p:cNvPr id="6150" name="Picture 6" descr="http://www.vokrugsveta.ru/img/cmn/2008/04/11/02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03205" y="214291"/>
            <a:ext cx="3269195" cy="1928826"/>
          </a:xfrm>
          <a:prstGeom prst="rect">
            <a:avLst/>
          </a:prstGeom>
          <a:noFill/>
        </p:spPr>
      </p:pic>
      <p:pic>
        <p:nvPicPr>
          <p:cNvPr id="6154" name="Picture 10" descr="http://www.ljplus.ru/img4/p/a/palama/ST29.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38665" y="2071678"/>
            <a:ext cx="3105335" cy="2071702"/>
          </a:xfrm>
          <a:prstGeom prst="rect">
            <a:avLst/>
          </a:prstGeom>
          <a:noFill/>
        </p:spPr>
      </p:pic>
      <p:pic>
        <p:nvPicPr>
          <p:cNvPr id="6152" name="Picture 8" descr="http://pravoslavie24.com/wp-content/uploads/2014/04/justinian_3-243x300.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86315" y="1571612"/>
            <a:ext cx="2071702" cy="2557657"/>
          </a:xfrm>
          <a:prstGeom prst="rect">
            <a:avLst/>
          </a:prstGeom>
          <a:noFill/>
        </p:spPr>
      </p:pic>
      <p:pic>
        <p:nvPicPr>
          <p:cNvPr id="6156" name="Picture 12" descr="http://www.pravmir.ru/wp-content/uploads/2009/07/18880p.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763097" y="3429000"/>
            <a:ext cx="2617215" cy="1743066"/>
          </a:xfrm>
          <a:prstGeom prst="rect">
            <a:avLst/>
          </a:prstGeom>
          <a:noFill/>
        </p:spPr>
      </p:pic>
      <p:pic>
        <p:nvPicPr>
          <p:cNvPr id="6158" name="Picture 14" descr="http://nv24.tv/sites/default/files/styles/main-news/public/news/photo/vladimir.jpg?itok=9rm0ZBy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762734" y="3857628"/>
            <a:ext cx="2381266" cy="1785950"/>
          </a:xfrm>
          <a:prstGeom prst="rect">
            <a:avLst/>
          </a:prstGeom>
          <a:noFill/>
        </p:spPr>
      </p:pic>
      <p:pic>
        <p:nvPicPr>
          <p:cNvPr id="6162" name="Picture 18" descr="http://filokartist.net/forum/files/thumbs/t_719_1254069099.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932040" y="5085184"/>
            <a:ext cx="2500330" cy="159396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150"/>
                                        </p:tgtEl>
                                        <p:attrNameLst>
                                          <p:attrName>style.visibility</p:attrName>
                                        </p:attrNameLst>
                                      </p:cBhvr>
                                      <p:to>
                                        <p:strVal val="visible"/>
                                      </p:to>
                                    </p:set>
                                    <p:anim calcmode="lin" valueType="num">
                                      <p:cBhvr additive="base">
                                        <p:cTn id="7" dur="2000" fill="hold"/>
                                        <p:tgtEl>
                                          <p:spTgt spid="6150"/>
                                        </p:tgtEl>
                                        <p:attrNameLst>
                                          <p:attrName>ppt_x</p:attrName>
                                        </p:attrNameLst>
                                      </p:cBhvr>
                                      <p:tavLst>
                                        <p:tav tm="0">
                                          <p:val>
                                            <p:strVal val="#ppt_x"/>
                                          </p:val>
                                        </p:tav>
                                        <p:tav tm="100000">
                                          <p:val>
                                            <p:strVal val="#ppt_x"/>
                                          </p:val>
                                        </p:tav>
                                      </p:tavLst>
                                    </p:anim>
                                    <p:anim calcmode="lin" valueType="num">
                                      <p:cBhvr additive="base">
                                        <p:cTn id="8" dur="2000" fill="hold"/>
                                        <p:tgtEl>
                                          <p:spTgt spid="6150"/>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6152"/>
                                        </p:tgtEl>
                                        <p:attrNameLst>
                                          <p:attrName>style.visibility</p:attrName>
                                        </p:attrNameLst>
                                      </p:cBhvr>
                                      <p:to>
                                        <p:strVal val="visible"/>
                                      </p:to>
                                    </p:set>
                                    <p:anim calcmode="lin" valueType="num">
                                      <p:cBhvr additive="base">
                                        <p:cTn id="12" dur="2000" fill="hold"/>
                                        <p:tgtEl>
                                          <p:spTgt spid="6152"/>
                                        </p:tgtEl>
                                        <p:attrNameLst>
                                          <p:attrName>ppt_x</p:attrName>
                                        </p:attrNameLst>
                                      </p:cBhvr>
                                      <p:tavLst>
                                        <p:tav tm="0">
                                          <p:val>
                                            <p:strVal val="#ppt_x"/>
                                          </p:val>
                                        </p:tav>
                                        <p:tav tm="100000">
                                          <p:val>
                                            <p:strVal val="#ppt_x"/>
                                          </p:val>
                                        </p:tav>
                                      </p:tavLst>
                                    </p:anim>
                                    <p:anim calcmode="lin" valueType="num">
                                      <p:cBhvr additive="base">
                                        <p:cTn id="13" dur="2000" fill="hold"/>
                                        <p:tgtEl>
                                          <p:spTgt spid="6152"/>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nodeType="afterEffect">
                                  <p:stCondLst>
                                    <p:cond delay="0"/>
                                  </p:stCondLst>
                                  <p:childTnLst>
                                    <p:set>
                                      <p:cBhvr>
                                        <p:cTn id="16" dur="1" fill="hold">
                                          <p:stCondLst>
                                            <p:cond delay="0"/>
                                          </p:stCondLst>
                                        </p:cTn>
                                        <p:tgtEl>
                                          <p:spTgt spid="6154"/>
                                        </p:tgtEl>
                                        <p:attrNameLst>
                                          <p:attrName>style.visibility</p:attrName>
                                        </p:attrNameLst>
                                      </p:cBhvr>
                                      <p:to>
                                        <p:strVal val="visible"/>
                                      </p:to>
                                    </p:set>
                                    <p:anim calcmode="lin" valueType="num">
                                      <p:cBhvr additive="base">
                                        <p:cTn id="17" dur="2000" fill="hold"/>
                                        <p:tgtEl>
                                          <p:spTgt spid="6154"/>
                                        </p:tgtEl>
                                        <p:attrNameLst>
                                          <p:attrName>ppt_x</p:attrName>
                                        </p:attrNameLst>
                                      </p:cBhvr>
                                      <p:tavLst>
                                        <p:tav tm="0">
                                          <p:val>
                                            <p:strVal val="#ppt_x"/>
                                          </p:val>
                                        </p:tav>
                                        <p:tav tm="100000">
                                          <p:val>
                                            <p:strVal val="#ppt_x"/>
                                          </p:val>
                                        </p:tav>
                                      </p:tavLst>
                                    </p:anim>
                                    <p:anim calcmode="lin" valueType="num">
                                      <p:cBhvr additive="base">
                                        <p:cTn id="18" dur="2000" fill="hold"/>
                                        <p:tgtEl>
                                          <p:spTgt spid="6154"/>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nodeType="afterEffect">
                                  <p:stCondLst>
                                    <p:cond delay="0"/>
                                  </p:stCondLst>
                                  <p:childTnLst>
                                    <p:set>
                                      <p:cBhvr>
                                        <p:cTn id="21" dur="1" fill="hold">
                                          <p:stCondLst>
                                            <p:cond delay="0"/>
                                          </p:stCondLst>
                                        </p:cTn>
                                        <p:tgtEl>
                                          <p:spTgt spid="6156"/>
                                        </p:tgtEl>
                                        <p:attrNameLst>
                                          <p:attrName>style.visibility</p:attrName>
                                        </p:attrNameLst>
                                      </p:cBhvr>
                                      <p:to>
                                        <p:strVal val="visible"/>
                                      </p:to>
                                    </p:set>
                                    <p:anim calcmode="lin" valueType="num">
                                      <p:cBhvr additive="base">
                                        <p:cTn id="22" dur="2000" fill="hold"/>
                                        <p:tgtEl>
                                          <p:spTgt spid="6156"/>
                                        </p:tgtEl>
                                        <p:attrNameLst>
                                          <p:attrName>ppt_x</p:attrName>
                                        </p:attrNameLst>
                                      </p:cBhvr>
                                      <p:tavLst>
                                        <p:tav tm="0">
                                          <p:val>
                                            <p:strVal val="#ppt_x"/>
                                          </p:val>
                                        </p:tav>
                                        <p:tav tm="100000">
                                          <p:val>
                                            <p:strVal val="#ppt_x"/>
                                          </p:val>
                                        </p:tav>
                                      </p:tavLst>
                                    </p:anim>
                                    <p:anim calcmode="lin" valueType="num">
                                      <p:cBhvr additive="base">
                                        <p:cTn id="23" dur="2000" fill="hold"/>
                                        <p:tgtEl>
                                          <p:spTgt spid="6156"/>
                                        </p:tgtEl>
                                        <p:attrNameLst>
                                          <p:attrName>ppt_y</p:attrName>
                                        </p:attrNameLst>
                                      </p:cBhvr>
                                      <p:tavLst>
                                        <p:tav tm="0">
                                          <p:val>
                                            <p:strVal val="1+#ppt_h/2"/>
                                          </p:val>
                                        </p:tav>
                                        <p:tav tm="100000">
                                          <p:val>
                                            <p:strVal val="#ppt_y"/>
                                          </p:val>
                                        </p:tav>
                                      </p:tavLst>
                                    </p:anim>
                                  </p:childTnLst>
                                </p:cTn>
                              </p:par>
                            </p:childTnLst>
                          </p:cTn>
                        </p:par>
                        <p:par>
                          <p:cTn id="24" fill="hold">
                            <p:stCondLst>
                              <p:cond delay="8000"/>
                            </p:stCondLst>
                            <p:childTnLst>
                              <p:par>
                                <p:cTn id="25" presetID="2" presetClass="entr" presetSubtype="4" fill="hold" nodeType="afterEffect">
                                  <p:stCondLst>
                                    <p:cond delay="0"/>
                                  </p:stCondLst>
                                  <p:childTnLst>
                                    <p:set>
                                      <p:cBhvr>
                                        <p:cTn id="26" dur="1" fill="hold">
                                          <p:stCondLst>
                                            <p:cond delay="0"/>
                                          </p:stCondLst>
                                        </p:cTn>
                                        <p:tgtEl>
                                          <p:spTgt spid="6158"/>
                                        </p:tgtEl>
                                        <p:attrNameLst>
                                          <p:attrName>style.visibility</p:attrName>
                                        </p:attrNameLst>
                                      </p:cBhvr>
                                      <p:to>
                                        <p:strVal val="visible"/>
                                      </p:to>
                                    </p:set>
                                    <p:anim calcmode="lin" valueType="num">
                                      <p:cBhvr additive="base">
                                        <p:cTn id="27" dur="2000" fill="hold"/>
                                        <p:tgtEl>
                                          <p:spTgt spid="6158"/>
                                        </p:tgtEl>
                                        <p:attrNameLst>
                                          <p:attrName>ppt_x</p:attrName>
                                        </p:attrNameLst>
                                      </p:cBhvr>
                                      <p:tavLst>
                                        <p:tav tm="0">
                                          <p:val>
                                            <p:strVal val="#ppt_x"/>
                                          </p:val>
                                        </p:tav>
                                        <p:tav tm="100000">
                                          <p:val>
                                            <p:strVal val="#ppt_x"/>
                                          </p:val>
                                        </p:tav>
                                      </p:tavLst>
                                    </p:anim>
                                    <p:anim calcmode="lin" valueType="num">
                                      <p:cBhvr additive="base">
                                        <p:cTn id="28" dur="2000" fill="hold"/>
                                        <p:tgtEl>
                                          <p:spTgt spid="6158"/>
                                        </p:tgtEl>
                                        <p:attrNameLst>
                                          <p:attrName>ppt_y</p:attrName>
                                        </p:attrNameLst>
                                      </p:cBhvr>
                                      <p:tavLst>
                                        <p:tav tm="0">
                                          <p:val>
                                            <p:strVal val="1+#ppt_h/2"/>
                                          </p:val>
                                        </p:tav>
                                        <p:tav tm="100000">
                                          <p:val>
                                            <p:strVal val="#ppt_y"/>
                                          </p:val>
                                        </p:tav>
                                      </p:tavLst>
                                    </p:anim>
                                  </p:childTnLst>
                                </p:cTn>
                              </p:par>
                            </p:childTnLst>
                          </p:cTn>
                        </p:par>
                        <p:par>
                          <p:cTn id="29" fill="hold">
                            <p:stCondLst>
                              <p:cond delay="10000"/>
                            </p:stCondLst>
                            <p:childTnLst>
                              <p:par>
                                <p:cTn id="30" presetID="2" presetClass="entr" presetSubtype="4" fill="hold" nodeType="afterEffect">
                                  <p:stCondLst>
                                    <p:cond delay="0"/>
                                  </p:stCondLst>
                                  <p:childTnLst>
                                    <p:set>
                                      <p:cBhvr>
                                        <p:cTn id="31" dur="1" fill="hold">
                                          <p:stCondLst>
                                            <p:cond delay="0"/>
                                          </p:stCondLst>
                                        </p:cTn>
                                        <p:tgtEl>
                                          <p:spTgt spid="6162"/>
                                        </p:tgtEl>
                                        <p:attrNameLst>
                                          <p:attrName>style.visibility</p:attrName>
                                        </p:attrNameLst>
                                      </p:cBhvr>
                                      <p:to>
                                        <p:strVal val="visible"/>
                                      </p:to>
                                    </p:set>
                                    <p:anim calcmode="lin" valueType="num">
                                      <p:cBhvr additive="base">
                                        <p:cTn id="32" dur="2000" fill="hold"/>
                                        <p:tgtEl>
                                          <p:spTgt spid="6162"/>
                                        </p:tgtEl>
                                        <p:attrNameLst>
                                          <p:attrName>ppt_x</p:attrName>
                                        </p:attrNameLst>
                                      </p:cBhvr>
                                      <p:tavLst>
                                        <p:tav tm="0">
                                          <p:val>
                                            <p:strVal val="#ppt_x"/>
                                          </p:val>
                                        </p:tav>
                                        <p:tav tm="100000">
                                          <p:val>
                                            <p:strVal val="#ppt_x"/>
                                          </p:val>
                                        </p:tav>
                                      </p:tavLst>
                                    </p:anim>
                                    <p:anim calcmode="lin" valueType="num">
                                      <p:cBhvr additive="base">
                                        <p:cTn id="33" dur="2000" fill="hold"/>
                                        <p:tgtEl>
                                          <p:spTgt spid="6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freeppt.ru/Prew/AstronomiaPrintPrew.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
            <a:ext cx="9144000" cy="6858001"/>
          </a:xfrm>
          <a:prstGeom prst="rect">
            <a:avLst/>
          </a:prstGeom>
          <a:noFill/>
        </p:spPr>
      </p:pic>
      <p:sp>
        <p:nvSpPr>
          <p:cNvPr id="2" name="Заголовок 1"/>
          <p:cNvSpPr>
            <a:spLocks noGrp="1"/>
          </p:cNvSpPr>
          <p:nvPr>
            <p:ph type="title"/>
          </p:nvPr>
        </p:nvSpPr>
        <p:spPr>
          <a:xfrm>
            <a:off x="35496" y="0"/>
            <a:ext cx="4968552" cy="764704"/>
          </a:xfrm>
        </p:spPr>
        <p:txBody>
          <a:bodyPr>
            <a:noAutofit/>
          </a:bodyPr>
          <a:lstStyle/>
          <a:p>
            <a:r>
              <a:rPr lang="ru-RU" sz="4000" dirty="0" smtClean="0">
                <a:solidFill>
                  <a:srgbClr val="FFC000"/>
                </a:solidFill>
              </a:rPr>
              <a:t>Дар русских царей</a:t>
            </a:r>
            <a:endParaRPr lang="ru-RU" sz="4000" dirty="0">
              <a:solidFill>
                <a:srgbClr val="FFC000"/>
              </a:solidFill>
            </a:endParaRPr>
          </a:p>
        </p:txBody>
      </p:sp>
      <p:sp>
        <p:nvSpPr>
          <p:cNvPr id="3" name="Содержимое 2"/>
          <p:cNvSpPr>
            <a:spLocks noGrp="1"/>
          </p:cNvSpPr>
          <p:nvPr>
            <p:ph idx="1"/>
          </p:nvPr>
        </p:nvSpPr>
        <p:spPr>
          <a:xfrm>
            <a:off x="4000496" y="500042"/>
            <a:ext cx="4929222" cy="6572272"/>
          </a:xfrm>
        </p:spPr>
        <p:txBody>
          <a:bodyPr>
            <a:normAutofit fontScale="77500" lnSpcReduction="20000"/>
          </a:bodyPr>
          <a:lstStyle/>
          <a:p>
            <a:pPr algn="just">
              <a:buNone/>
            </a:pPr>
            <a:r>
              <a:rPr lang="ru-RU" dirty="0" smtClean="0"/>
              <a:t>		</a:t>
            </a:r>
            <a:r>
              <a:rPr lang="ru-RU" sz="3000" dirty="0" smtClean="0">
                <a:solidFill>
                  <a:srgbClr val="FFFF00"/>
                </a:solidFill>
              </a:rPr>
              <a:t>Икона Вифлеемской Божьей Матери, в конце XIX века, была преподнесена в дар  Вифлеемской базилике Рождества Христова. Это пожертвование было совершено от имени семьи русских царей в честь чудесного выздоровления великой княгини Елизаветы Федоровны Романовой, святой преподобной мученицы </a:t>
            </a:r>
            <a:r>
              <a:rPr lang="ru-RU" sz="3000" dirty="0" err="1" smtClean="0">
                <a:solidFill>
                  <a:srgbClr val="FFFF00"/>
                </a:solidFill>
              </a:rPr>
              <a:t>Елисаветы</a:t>
            </a:r>
            <a:r>
              <a:rPr lang="ru-RU" sz="3000" dirty="0" smtClean="0">
                <a:solidFill>
                  <a:srgbClr val="FFFF00"/>
                </a:solidFill>
              </a:rPr>
              <a:t>. Оклад чудотворной православной иконы изготовлен из парчового царского платья княгини Елизаветы Федоровны, усыпанного бриллиантами и украшенного множеством драгоценных каменьев. Драгоценные камни в трудные времена очень помогли Храму Рождества Христова в Палестине.</a:t>
            </a:r>
            <a:endParaRPr lang="ru-RU" sz="3000" dirty="0">
              <a:solidFill>
                <a:srgbClr val="FFFF00"/>
              </a:solidFill>
            </a:endParaRPr>
          </a:p>
        </p:txBody>
      </p:sp>
      <p:pic>
        <p:nvPicPr>
          <p:cNvPr id="26626" name="Picture 2" descr="http://s43.radikal.ru/i100/0811/58/fc5aea16b5e6.jpg"/>
          <p:cNvPicPr>
            <a:picLocks noChangeAspect="1" noChangeArrowheads="1"/>
          </p:cNvPicPr>
          <p:nvPr/>
        </p:nvPicPr>
        <p:blipFill>
          <a:blip r:embed="rId3" cstate="print"/>
          <a:srcRect/>
          <a:stretch>
            <a:fillRect/>
          </a:stretch>
        </p:blipFill>
        <p:spPr bwMode="auto">
          <a:xfrm>
            <a:off x="179512" y="928670"/>
            <a:ext cx="4276725" cy="571500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66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www.pravmir.ru/wp-content/uploads/2014/07/182203.p.jpg"/>
          <p:cNvPicPr>
            <a:picLocks noChangeAspect="1" noChangeArrowheads="1"/>
          </p:cNvPicPr>
          <p:nvPr/>
        </p:nvPicPr>
        <p:blipFill>
          <a:blip r:embed="rId2" cstate="print">
            <a:lum bright="52000"/>
          </a:blip>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2339752" y="0"/>
            <a:ext cx="5256584" cy="576064"/>
          </a:xfrm>
        </p:spPr>
        <p:txBody>
          <a:bodyPr>
            <a:noAutofit/>
          </a:bodyPr>
          <a:lstStyle/>
          <a:p>
            <a:r>
              <a:rPr lang="ru-RU" sz="4000" dirty="0" smtClean="0">
                <a:solidFill>
                  <a:srgbClr val="FFC000"/>
                </a:solidFill>
              </a:rPr>
              <a:t>Легенда об иконе</a:t>
            </a:r>
            <a:endParaRPr lang="ru-RU" sz="4000" dirty="0">
              <a:solidFill>
                <a:srgbClr val="FFC000"/>
              </a:solidFill>
            </a:endParaRPr>
          </a:p>
        </p:txBody>
      </p:sp>
      <p:sp>
        <p:nvSpPr>
          <p:cNvPr id="3" name="Содержимое 2"/>
          <p:cNvSpPr>
            <a:spLocks noGrp="1"/>
          </p:cNvSpPr>
          <p:nvPr>
            <p:ph idx="1"/>
          </p:nvPr>
        </p:nvSpPr>
        <p:spPr>
          <a:xfrm>
            <a:off x="0" y="3786190"/>
            <a:ext cx="9144000" cy="2883170"/>
          </a:xfrm>
        </p:spPr>
        <p:txBody>
          <a:bodyPr>
            <a:normAutofit/>
          </a:bodyPr>
          <a:lstStyle/>
          <a:p>
            <a:pPr marL="179388" indent="360363" algn="just">
              <a:buNone/>
            </a:pPr>
            <a:r>
              <a:rPr lang="ru-RU" sz="2200" b="1" dirty="0" smtClean="0">
                <a:solidFill>
                  <a:srgbClr val="002060"/>
                </a:solidFill>
              </a:rPr>
              <a:t>Об этой иконе существует довольно интересное предание. Согласно легенде, икона не просто была привезена на Русь, а служила покровительственной реликвией для дочери византийского императора Константина Порфирородного - Анны. Этот образ должен был защищать ее на пути следования в Черниговскую область из Царьграда. Ехала туда Анна к своему будущему мужу. Тогда икона и получила свое название «</a:t>
            </a:r>
            <a:r>
              <a:rPr lang="ru-RU" sz="2200" b="1" dirty="0" err="1" smtClean="0">
                <a:solidFill>
                  <a:srgbClr val="002060"/>
                </a:solidFill>
              </a:rPr>
              <a:t>Одигитрия</a:t>
            </a:r>
            <a:r>
              <a:rPr lang="ru-RU" sz="2200" b="1" dirty="0" smtClean="0">
                <a:solidFill>
                  <a:srgbClr val="002060"/>
                </a:solidFill>
              </a:rPr>
              <a:t>», что переводится как «</a:t>
            </a:r>
            <a:r>
              <a:rPr lang="ru-RU" sz="2200" b="1" dirty="0" err="1" smtClean="0">
                <a:solidFill>
                  <a:srgbClr val="002060"/>
                </a:solidFill>
              </a:rPr>
              <a:t>Путеводительница</a:t>
            </a:r>
            <a:r>
              <a:rPr lang="ru-RU" sz="2200" b="1" dirty="0" smtClean="0">
                <a:solidFill>
                  <a:srgbClr val="002060"/>
                </a:solidFill>
              </a:rPr>
              <a:t>». </a:t>
            </a:r>
            <a:endParaRPr lang="ru-RU" sz="2200" b="1" dirty="0">
              <a:solidFill>
                <a:srgbClr val="002060"/>
              </a:solidFill>
            </a:endParaRPr>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freeppt.ru/Prew/AstronomiaPrintPrew.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2"/>
            <a:ext cx="9144001" cy="6858001"/>
          </a:xfrm>
          <a:prstGeom prst="rect">
            <a:avLst/>
          </a:prstGeom>
          <a:noFill/>
        </p:spPr>
      </p:pic>
      <p:sp>
        <p:nvSpPr>
          <p:cNvPr id="2" name="Заголовок 1"/>
          <p:cNvSpPr>
            <a:spLocks noGrp="1"/>
          </p:cNvSpPr>
          <p:nvPr>
            <p:ph type="title"/>
          </p:nvPr>
        </p:nvSpPr>
        <p:spPr>
          <a:xfrm>
            <a:off x="251520" y="0"/>
            <a:ext cx="8568952" cy="1417638"/>
          </a:xfrm>
        </p:spPr>
        <p:txBody>
          <a:bodyPr>
            <a:noAutofit/>
          </a:bodyPr>
          <a:lstStyle/>
          <a:p>
            <a:r>
              <a:rPr lang="ru-RU" sz="4000" dirty="0" smtClean="0">
                <a:solidFill>
                  <a:srgbClr val="FFC000"/>
                </a:solidFill>
              </a:rPr>
              <a:t>Чудеса иконы Божьей Матери Вифлеемской</a:t>
            </a:r>
            <a:endParaRPr lang="ru-RU" sz="4000" dirty="0">
              <a:solidFill>
                <a:srgbClr val="FFC000"/>
              </a:solidFill>
            </a:endParaRPr>
          </a:p>
        </p:txBody>
      </p:sp>
      <p:sp>
        <p:nvSpPr>
          <p:cNvPr id="3" name="Содержимое 2"/>
          <p:cNvSpPr>
            <a:spLocks noGrp="1"/>
          </p:cNvSpPr>
          <p:nvPr>
            <p:ph idx="1"/>
          </p:nvPr>
        </p:nvSpPr>
        <p:spPr>
          <a:xfrm>
            <a:off x="3707904" y="1600200"/>
            <a:ext cx="5221782" cy="5257800"/>
          </a:xfrm>
        </p:spPr>
        <p:txBody>
          <a:bodyPr>
            <a:normAutofit fontScale="77500" lnSpcReduction="20000"/>
          </a:bodyPr>
          <a:lstStyle/>
          <a:p>
            <a:pPr marL="179388" indent="-90488" algn="just">
              <a:buNone/>
              <a:tabLst>
                <a:tab pos="179388" algn="l"/>
              </a:tabLst>
            </a:pPr>
            <a:r>
              <a:rPr lang="ru-RU" dirty="0" smtClean="0">
                <a:solidFill>
                  <a:srgbClr val="FFFF00"/>
                </a:solidFill>
              </a:rPr>
              <a:t>		В настоящее время чудотворная икона Божьей Матери Вифлеемская прославилась своим чудесами. Почитаемая  не только христианами, но и мусульманами, а также, паломниками по всему миру, она стала отрадой и утешением всех молящихся. Во всяких жизненных обстоятельствах, в нужде и скорби мы обращаемся с молитвами к образу Божьей Матери и всегда получаем заступничество и утешение. Перед образом иконе Вифлеемской Божьей Матери молятся о счастливом материнстве, о воспитании детей и их благополучии, о семейном счастье и о помощи в исцелении тяжёлых болезней. Днём почитания иконы «Вифлеемская Божья Матерь» считается 15 (28) августа.</a:t>
            </a:r>
            <a:endParaRPr lang="ru-RU" dirty="0">
              <a:solidFill>
                <a:srgbClr val="FFFF00"/>
              </a:solidFill>
            </a:endParaRPr>
          </a:p>
        </p:txBody>
      </p:sp>
      <p:pic>
        <p:nvPicPr>
          <p:cNvPr id="4100" name="Picture 4" descr="http://xn--80abedlaaxvzh8k.com/wp-content/uploads/2012/12/V-hrame-Rozhdestva-Hristova_Vifleemskaya-ikona-Bozh-ej-Materi.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5720" y="1428736"/>
            <a:ext cx="3332189" cy="2500330"/>
          </a:xfrm>
          <a:prstGeom prst="rect">
            <a:avLst/>
          </a:prstGeom>
          <a:noFill/>
        </p:spPr>
      </p:pic>
      <p:pic>
        <p:nvPicPr>
          <p:cNvPr id="4102" name="Picture 6" descr="http://www.from-ua.com/images/articles/___new_170039-big.jpg"/>
          <p:cNvPicPr>
            <a:picLocks noChangeAspect="1" noChangeArrowheads="1"/>
          </p:cNvPicPr>
          <p:nvPr/>
        </p:nvPicPr>
        <p:blipFill>
          <a:blip r:embed="rId4" cstate="print"/>
          <a:srcRect/>
          <a:stretch>
            <a:fillRect/>
          </a:stretch>
        </p:blipFill>
        <p:spPr bwMode="auto">
          <a:xfrm>
            <a:off x="285720" y="4095741"/>
            <a:ext cx="3357586" cy="247653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checkerboard(across)">
                                      <p:cBhvr>
                                        <p:cTn id="7" dur="2000"/>
                                        <p:tgtEl>
                                          <p:spTgt spid="4100"/>
                                        </p:tgtEl>
                                      </p:cBhvr>
                                    </p:animEffect>
                                  </p:childTnLst>
                                </p:cTn>
                              </p:par>
                            </p:childTnLst>
                          </p:cTn>
                        </p:par>
                        <p:par>
                          <p:cTn id="8" fill="hold">
                            <p:stCondLst>
                              <p:cond delay="2000"/>
                            </p:stCondLst>
                            <p:childTnLst>
                              <p:par>
                                <p:cTn id="9" presetID="5" presetClass="entr" presetSubtype="10" fill="hold" nodeType="afterEffect">
                                  <p:stCondLst>
                                    <p:cond delay="0"/>
                                  </p:stCondLst>
                                  <p:childTnLst>
                                    <p:set>
                                      <p:cBhvr>
                                        <p:cTn id="10" dur="1" fill="hold">
                                          <p:stCondLst>
                                            <p:cond delay="0"/>
                                          </p:stCondLst>
                                        </p:cTn>
                                        <p:tgtEl>
                                          <p:spTgt spid="4102"/>
                                        </p:tgtEl>
                                        <p:attrNameLst>
                                          <p:attrName>style.visibility</p:attrName>
                                        </p:attrNameLst>
                                      </p:cBhvr>
                                      <p:to>
                                        <p:strVal val="visible"/>
                                      </p:to>
                                    </p:set>
                                    <p:animEffect transition="in" filter="checkerboard(across)">
                                      <p:cBhvr>
                                        <p:cTn id="11" dur="20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605</TotalTime>
  <Words>124</Words>
  <Application>Microsoft Office PowerPoint</Application>
  <PresentationFormat>Экран (4:3)</PresentationFormat>
  <Paragraphs>25</Paragraphs>
  <Slides>11</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11</vt:i4>
      </vt:variant>
    </vt:vector>
  </HeadingPairs>
  <TitlesOfParts>
    <vt:vector size="19" baseType="lpstr">
      <vt:lpstr>Arial</vt:lpstr>
      <vt:lpstr>Book Antiqua</vt:lpstr>
      <vt:lpstr>Lucida Sans</vt:lpstr>
      <vt:lpstr>Times New Roman</vt:lpstr>
      <vt:lpstr>Wingdings</vt:lpstr>
      <vt:lpstr>Wingdings 2</vt:lpstr>
      <vt:lpstr>Wingdings 3</vt:lpstr>
      <vt:lpstr>Апекс</vt:lpstr>
      <vt:lpstr>Презентация PowerPoint</vt:lpstr>
      <vt:lpstr>Презентация PowerPoint</vt:lpstr>
      <vt:lpstr>Улыбка Богородицы</vt:lpstr>
      <vt:lpstr>Особенности образа</vt:lpstr>
      <vt:lpstr>История иконы</vt:lpstr>
      <vt:lpstr>Презентация PowerPoint</vt:lpstr>
      <vt:lpstr>Дар русских царей</vt:lpstr>
      <vt:lpstr>Легенда об иконе</vt:lpstr>
      <vt:lpstr>Чудеса иконы Божьей Матери Вифлеемской</vt:lpstr>
      <vt:lpstr>Местонахождение</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Пещера Зевса или Диктейская пещера находится в северной стороне Дикты, на высоте 1025 м над уровнем моря, над селением Психро и известна так же как пещера Психро. Это самый значительный археологический памятник плоскогорья и один из самых значительных на Крите.</dc:title>
  <dc:creator>Сергей</dc:creator>
  <cp:lastModifiedBy>Vladimir Kuznetsov</cp:lastModifiedBy>
  <cp:revision>116</cp:revision>
  <dcterms:modified xsi:type="dcterms:W3CDTF">2016-06-20T08:16:09Z</dcterms:modified>
</cp:coreProperties>
</file>